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60" r:id="rId6"/>
    <p:sldId id="261" r:id="rId7"/>
    <p:sldId id="264" r:id="rId8"/>
    <p:sldId id="265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94E"/>
    <a:srgbClr val="005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C3AC8-45F6-4552-8A93-E236AD7C57FB}" v="53" dt="2025-07-31T15:02:33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5249620"/>
            <a:ext cx="7559262" cy="537713"/>
          </a:xfrm>
        </p:spPr>
        <p:txBody>
          <a:bodyPr anchor="t">
            <a:normAutofit/>
          </a:bodyPr>
          <a:lstStyle>
            <a:lvl1pPr algn="l">
              <a:defRPr sz="303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936" y="5787333"/>
            <a:ext cx="7559262" cy="537713"/>
          </a:xfrm>
        </p:spPr>
        <p:txBody>
          <a:bodyPr anchor="t">
            <a:normAutofit/>
          </a:bodyPr>
          <a:lstStyle>
            <a:lvl1pPr marL="0" indent="0" algn="l">
              <a:buNone/>
              <a:defRPr sz="2363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411589" indent="0" algn="ctr">
              <a:buNone/>
              <a:defRPr sz="1800"/>
            </a:lvl2pPr>
            <a:lvl3pPr marL="823178" indent="0" algn="ctr">
              <a:buNone/>
              <a:defRPr sz="1620"/>
            </a:lvl3pPr>
            <a:lvl4pPr marL="1234767" indent="0" algn="ctr">
              <a:buNone/>
              <a:defRPr sz="1441"/>
            </a:lvl4pPr>
            <a:lvl5pPr marL="1646356" indent="0" algn="ctr">
              <a:buNone/>
              <a:defRPr sz="1441"/>
            </a:lvl5pPr>
            <a:lvl6pPr marL="2057945" indent="0" algn="ctr">
              <a:buNone/>
              <a:defRPr sz="1441"/>
            </a:lvl6pPr>
            <a:lvl7pPr marL="2469534" indent="0" algn="ctr">
              <a:buNone/>
              <a:defRPr sz="1441"/>
            </a:lvl7pPr>
            <a:lvl8pPr marL="2881122" indent="0" algn="ctr">
              <a:buNone/>
              <a:defRPr sz="1441"/>
            </a:lvl8pPr>
            <a:lvl9pPr marL="3292712" indent="0" algn="ctr">
              <a:buNone/>
              <a:defRPr sz="144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0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0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8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4374684"/>
            <a:ext cx="7559262" cy="1220748"/>
          </a:xfrm>
        </p:spPr>
        <p:txBody>
          <a:bodyPr anchor="t">
            <a:normAutofit/>
          </a:bodyPr>
          <a:lstStyle>
            <a:lvl1pPr algn="l">
              <a:defRPr sz="3173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5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527595"/>
            <a:ext cx="8099209" cy="454274"/>
          </a:xfrm>
        </p:spPr>
        <p:txBody>
          <a:bodyPr anchor="t"/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2981869"/>
            <a:ext cx="8099209" cy="447131"/>
          </a:xfrm>
        </p:spPr>
        <p:txBody>
          <a:bodyPr anchor="t"/>
          <a:lstStyle>
            <a:lvl1pPr marL="0" indent="0">
              <a:buNone/>
              <a:defRPr sz="2025">
                <a:solidFill>
                  <a:srgbClr val="005336"/>
                </a:solidFill>
              </a:defRPr>
            </a:lvl1pPr>
            <a:lvl2pPr marL="4115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3178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7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4pPr>
            <a:lvl5pPr marL="1646356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5pPr>
            <a:lvl6pPr marL="2057945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6pPr>
            <a:lvl7pPr marL="2469534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7pPr>
            <a:lvl8pPr marL="288112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8pPr>
            <a:lvl9pPr marL="329271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37752" y="3645569"/>
            <a:ext cx="1781826" cy="5103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37" y="3402531"/>
            <a:ext cx="1781826" cy="1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0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7" y="1628355"/>
            <a:ext cx="5181600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628354"/>
            <a:ext cx="4991337" cy="4351338"/>
          </a:xfrm>
        </p:spPr>
        <p:txBody>
          <a:bodyPr/>
          <a:lstStyle>
            <a:lvl1pPr>
              <a:lnSpc>
                <a:spcPts val="2903"/>
              </a:lnSpc>
              <a:defRPr sz="1688" b="1"/>
            </a:lvl1pPr>
            <a:lvl2pPr>
              <a:lnSpc>
                <a:spcPts val="2903"/>
              </a:lnSpc>
              <a:defRPr sz="1688" b="1"/>
            </a:lvl2pPr>
            <a:lvl3pPr>
              <a:lnSpc>
                <a:spcPts val="2903"/>
              </a:lnSpc>
              <a:defRPr sz="1688" b="1"/>
            </a:lvl3pPr>
            <a:lvl4pPr>
              <a:lnSpc>
                <a:spcPts val="2903"/>
              </a:lnSpc>
              <a:defRPr sz="1688" b="1"/>
            </a:lvl4pPr>
            <a:lvl5pPr>
              <a:lnSpc>
                <a:spcPts val="2903"/>
              </a:lnSpc>
              <a:defRPr sz="1688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7" y="2940152"/>
            <a:ext cx="5181600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20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9" y="1628355"/>
            <a:ext cx="4859525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9" y="2940152"/>
            <a:ext cx="4859525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9446" y="1628355"/>
            <a:ext cx="5939420" cy="3645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2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5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2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0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10515600" cy="70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1628354"/>
            <a:ext cx="10515600" cy="32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937" y="63189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1136" y="63189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05937" y="6318987"/>
            <a:ext cx="22371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defTabSz="823178" rtl="0" eaLnBrk="1" latinLnBrk="0" hangingPunct="1">
        <a:lnSpc>
          <a:spcPct val="90000"/>
        </a:lnSpc>
        <a:spcBef>
          <a:spcPct val="0"/>
        </a:spcBef>
        <a:buNone/>
        <a:defRPr sz="3038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05794" indent="-205794" algn="l" defTabSz="823178" rtl="0" eaLnBrk="1" latinLnBrk="0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61738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02897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1440561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1852150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2263739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532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91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8507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89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178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767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356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945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534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112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71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734" y="3924622"/>
            <a:ext cx="6212530" cy="232494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+mn-lt"/>
              </a:rPr>
              <a:t>Python - Conditionals</a:t>
            </a:r>
            <a:endParaRPr lang="en-US" sz="2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3561" y="2347294"/>
            <a:ext cx="108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558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ICT Learning Centre @ UL - Python and ML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967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6"/>
    </mc:Choice>
    <mc:Fallback xmlns="">
      <p:transition spd="slow" advTm="234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8E00-A72F-54A8-046D-68778F1B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BD09-1E97-A530-433F-D3A1B855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Remember:</a:t>
            </a:r>
            <a:r>
              <a:rPr lang="en-US" dirty="0"/>
              <a:t> Conditions can be chained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B33683-EB8D-5946-2848-72FE0D5B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if &lt;CONDITION_1&gt; and &lt;CONDITION_2&gt;:</a:t>
            </a:r>
          </a:p>
          <a:p>
            <a:pPr marL="0" indent="0">
              <a:buNone/>
            </a:pPr>
            <a:r>
              <a:rPr lang="en-US" sz="2400" dirty="0"/>
              <a:t>		# This code runs if above </a:t>
            </a:r>
            <a:r>
              <a:rPr lang="en-US" sz="2400" i="1" dirty="0"/>
              <a:t>expression</a:t>
            </a:r>
            <a:r>
              <a:rPr lang="en-US" sz="2400" dirty="0"/>
              <a:t> evaluates to True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&lt;CONDITION_3&gt; or &lt;CONDITION_4&gt;:</a:t>
            </a:r>
          </a:p>
          <a:p>
            <a:pPr marL="0" indent="0">
              <a:buNone/>
            </a:pPr>
            <a:r>
              <a:rPr lang="en-US" sz="2400" dirty="0"/>
              <a:t>		# This code runs if above </a:t>
            </a:r>
            <a:r>
              <a:rPr lang="en-US" sz="2400" i="1" dirty="0"/>
              <a:t>expression</a:t>
            </a:r>
            <a:r>
              <a:rPr lang="en-US" sz="2400" dirty="0"/>
              <a:t> evaluates to True</a:t>
            </a:r>
          </a:p>
          <a:p>
            <a:pPr marL="0" indent="0">
              <a:buNone/>
            </a:pPr>
            <a:r>
              <a:rPr lang="en-US" sz="2400" dirty="0"/>
              <a:t>	else:</a:t>
            </a:r>
          </a:p>
          <a:p>
            <a:pPr marL="0" indent="0">
              <a:buNone/>
            </a:pPr>
            <a:r>
              <a:rPr lang="en-US" sz="2400" dirty="0"/>
              <a:t>		# This code runs if condition is False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18326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5D637-F8BC-2D2B-21B3-53A82DA39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F9ED-7BB3-FE78-8083-A4D6E828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match-case </a:t>
            </a:r>
            <a:r>
              <a:rPr lang="en-US" dirty="0"/>
              <a:t>statement in Python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89E31-819F-7D5A-3AD4-94A34385E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Introduced only in Python version 3.10 (2021)</a:t>
            </a:r>
          </a:p>
          <a:p>
            <a:r>
              <a:rPr lang="en-US" sz="2400" dirty="0"/>
              <a:t>Provides a more elegant syntax for multiple pattern matching over </a:t>
            </a:r>
            <a:r>
              <a:rPr lang="en-US" sz="2400" dirty="0" err="1"/>
              <a:t>elif</a:t>
            </a:r>
            <a:r>
              <a:rPr lang="en-US" sz="2400" dirty="0"/>
              <a:t> ladders.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	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2B7065AC-9762-C575-8C47-D3153C2BD57A}"/>
              </a:ext>
            </a:extLst>
          </p:cNvPr>
          <p:cNvSpPr/>
          <p:nvPr/>
        </p:nvSpPr>
        <p:spPr>
          <a:xfrm>
            <a:off x="3752844" y="3670059"/>
            <a:ext cx="1961396" cy="831588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Case Pattern 1</a:t>
            </a:r>
            <a:endParaRPr lang="en-GB" sz="1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48DD-296B-1E08-762E-9AE877A273F5}"/>
              </a:ext>
            </a:extLst>
          </p:cNvPr>
          <p:cNvSpPr/>
          <p:nvPr/>
        </p:nvSpPr>
        <p:spPr>
          <a:xfrm>
            <a:off x="2604495" y="4894033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3520C4E-C682-3244-7394-9A146073580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844257" y="4004748"/>
            <a:ext cx="392386" cy="1386185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E2F7BD3-14F1-3EE0-D513-8AD01D2EE27C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5421401" y="3813788"/>
            <a:ext cx="392386" cy="1768104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97A292-E8B9-BAF7-01E8-73ED71FE24AA}"/>
              </a:ext>
            </a:extLst>
          </p:cNvPr>
          <p:cNvSpPr txBox="1"/>
          <p:nvPr/>
        </p:nvSpPr>
        <p:spPr>
          <a:xfrm>
            <a:off x="3551928" y="4316981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B82B9-AADC-EF79-FA83-86260E376BBB}"/>
              </a:ext>
            </a:extLst>
          </p:cNvPr>
          <p:cNvSpPr txBox="1"/>
          <p:nvPr/>
        </p:nvSpPr>
        <p:spPr>
          <a:xfrm>
            <a:off x="5153157" y="4316981"/>
            <a:ext cx="73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DD31A393-60C7-81DB-185A-ED620FFE4FD7}"/>
              </a:ext>
            </a:extLst>
          </p:cNvPr>
          <p:cNvSpPr/>
          <p:nvPr/>
        </p:nvSpPr>
        <p:spPr>
          <a:xfrm>
            <a:off x="5520948" y="4894033"/>
            <a:ext cx="1961396" cy="831588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Case Pattern 2</a:t>
            </a:r>
            <a:endParaRPr lang="en-GB" sz="1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CE1AA-0407-8FE4-A9A7-9307F99F19B2}"/>
              </a:ext>
            </a:extLst>
          </p:cNvPr>
          <p:cNvSpPr/>
          <p:nvPr/>
        </p:nvSpPr>
        <p:spPr>
          <a:xfrm>
            <a:off x="4313927" y="6048787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EF502A7-7BE0-8C95-46BE-CE0DFA04D82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5617635" y="5164776"/>
            <a:ext cx="323166" cy="1444857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DC38FB-9281-66A3-84E6-50CD390715A8}"/>
              </a:ext>
            </a:extLst>
          </p:cNvPr>
          <p:cNvSpPr txBox="1"/>
          <p:nvPr/>
        </p:nvSpPr>
        <p:spPr>
          <a:xfrm>
            <a:off x="5334001" y="5517901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FD4DA-68A0-2A9F-C123-98E9AFE7E62B}"/>
              </a:ext>
            </a:extLst>
          </p:cNvPr>
          <p:cNvSpPr/>
          <p:nvPr/>
        </p:nvSpPr>
        <p:spPr>
          <a:xfrm>
            <a:off x="7242359" y="6048786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block</a:t>
            </a:r>
            <a:endParaRPr lang="en-GB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D847B6F-640B-193D-0069-9D906AE62402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rot="16200000" flipH="1">
            <a:off x="7081851" y="5145415"/>
            <a:ext cx="323165" cy="1483575"/>
          </a:xfrm>
          <a:prstGeom prst="bentConnector3">
            <a:avLst/>
          </a:prstGeom>
          <a:ln w="19050" cap="flat" cmpd="sng" algn="ctr">
            <a:solidFill>
              <a:srgbClr val="89C94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00260E-0995-66DA-40F5-030AAF677496}"/>
              </a:ext>
            </a:extLst>
          </p:cNvPr>
          <p:cNvSpPr txBox="1"/>
          <p:nvPr/>
        </p:nvSpPr>
        <p:spPr>
          <a:xfrm>
            <a:off x="6875643" y="5531684"/>
            <a:ext cx="73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52091-3EBC-03D0-0CC0-F4119CAAD6FE}"/>
              </a:ext>
            </a:extLst>
          </p:cNvPr>
          <p:cNvSpPr/>
          <p:nvPr/>
        </p:nvSpPr>
        <p:spPr>
          <a:xfrm>
            <a:off x="3992342" y="2662301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Subject</a:t>
            </a:r>
            <a:endParaRPr lang="en-GB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FFE37FE-DAFA-057C-4722-302B4AC450FB}"/>
              </a:ext>
            </a:extLst>
          </p:cNvPr>
          <p:cNvCxnSpPr>
            <a:stCxn id="17" idx="2"/>
            <a:endCxn id="3" idx="0"/>
          </p:cNvCxnSpPr>
          <p:nvPr/>
        </p:nvCxnSpPr>
        <p:spPr>
          <a:xfrm rot="5400000">
            <a:off x="4519021" y="3453875"/>
            <a:ext cx="430705" cy="1662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85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99737-CFCB-BB71-9326-D904108A1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CE59-A876-ECD2-F9EF-A8FD1E26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match-case </a:t>
            </a:r>
            <a:r>
              <a:rPr lang="en-US" dirty="0"/>
              <a:t>statement in Python: Syntax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ADA4A-D7CC-0B88-E3EF-897874217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3"/>
            <a:ext cx="10515600" cy="4192343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match &lt;SUBJECT&gt;:</a:t>
            </a:r>
          </a:p>
          <a:p>
            <a:pPr marL="0" indent="0">
              <a:buNone/>
            </a:pPr>
            <a:r>
              <a:rPr lang="en-US" sz="2400" dirty="0"/>
              <a:t>		case &lt;PATTERN_1&gt;:</a:t>
            </a:r>
          </a:p>
          <a:p>
            <a:pPr marL="0" indent="0">
              <a:buNone/>
            </a:pPr>
            <a:r>
              <a:rPr lang="en-US" sz="2400" dirty="0"/>
              <a:t>			# Executes if matches pattern 1</a:t>
            </a:r>
          </a:p>
          <a:p>
            <a:pPr marL="0" indent="0">
              <a:buNone/>
            </a:pPr>
            <a:r>
              <a:rPr lang="en-US" sz="2400" dirty="0"/>
              <a:t>		case &lt;</a:t>
            </a:r>
            <a:r>
              <a:rPr lang="en-US" sz="2400" dirty="0" err="1"/>
              <a:t>PATTERN_n</a:t>
            </a:r>
            <a:r>
              <a:rPr lang="en-US" sz="2400" dirty="0"/>
              <a:t>&gt;:</a:t>
            </a:r>
          </a:p>
          <a:p>
            <a:pPr marL="0" indent="0">
              <a:buNone/>
            </a:pPr>
            <a:r>
              <a:rPr lang="en-US" sz="2400" dirty="0"/>
              <a:t>			# Executes if matches pattern n</a:t>
            </a:r>
          </a:p>
          <a:p>
            <a:pPr marL="0" indent="0">
              <a:buNone/>
            </a:pPr>
            <a:r>
              <a:rPr lang="en-US" sz="2400" dirty="0"/>
              <a:t>		case _:</a:t>
            </a:r>
          </a:p>
          <a:p>
            <a:pPr marL="0" indent="0">
              <a:buNone/>
            </a:pPr>
            <a:r>
              <a:rPr lang="en-US" sz="2400" dirty="0"/>
              <a:t>			# Default case executes if all above patterns fail to match</a:t>
            </a:r>
          </a:p>
        </p:txBody>
      </p:sp>
    </p:spTree>
    <p:extLst>
      <p:ext uri="{BB962C8B-B14F-4D97-AF65-F5344CB8AC3E}">
        <p14:creationId xmlns:p14="http://schemas.microsoft.com/office/powerpoint/2010/main" val="347860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59" y="3816813"/>
            <a:ext cx="5851339" cy="1220748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92D050"/>
                </a:solidFill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5365" y="3550024"/>
            <a:ext cx="2662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A956"/>
                </a:solidFill>
              </a:rPr>
              <a:t>ICT Learning Centre,</a:t>
            </a:r>
          </a:p>
          <a:p>
            <a:r>
              <a:rPr lang="en-IE" dirty="0">
                <a:solidFill>
                  <a:srgbClr val="00A956"/>
                </a:solidFill>
              </a:rPr>
              <a:t>CS1-046,</a:t>
            </a:r>
          </a:p>
          <a:p>
            <a:r>
              <a:rPr lang="en-IE" dirty="0">
                <a:solidFill>
                  <a:srgbClr val="00A956"/>
                </a:solidFill>
              </a:rPr>
              <a:t>CSIS Building,</a:t>
            </a:r>
          </a:p>
          <a:p>
            <a:r>
              <a:rPr lang="en-IE" dirty="0">
                <a:solidFill>
                  <a:srgbClr val="00A956"/>
                </a:solidFill>
              </a:rPr>
              <a:t>University of Limerick,</a:t>
            </a:r>
          </a:p>
          <a:p>
            <a:endParaRPr lang="en-IE" dirty="0">
              <a:solidFill>
                <a:srgbClr val="00A956"/>
              </a:solidFill>
            </a:endParaRPr>
          </a:p>
          <a:p>
            <a:r>
              <a:rPr lang="en-IE" dirty="0">
                <a:solidFill>
                  <a:srgbClr val="00A956"/>
                </a:solidFill>
              </a:rPr>
              <a:t>http://ictlc.ul.ie/contactus</a:t>
            </a:r>
          </a:p>
        </p:txBody>
      </p:sp>
    </p:spTree>
    <p:extLst>
      <p:ext uri="{BB962C8B-B14F-4D97-AF65-F5344CB8AC3E}">
        <p14:creationId xmlns:p14="http://schemas.microsoft.com/office/powerpoint/2010/main" val="203985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69A6-E238-E8EB-07BD-6CA99531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 dirty="0"/>
              <a:t>Conditionals</a:t>
            </a:r>
            <a:endParaRPr lang="en-GB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4E900-9868-FF62-2644-682F5748D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Control</a:t>
            </a:r>
            <a:r>
              <a:rPr lang="en-US" dirty="0"/>
              <a:t> </a:t>
            </a:r>
            <a:r>
              <a:rPr lang="en-US" b="1" dirty="0"/>
              <a:t>flow statements</a:t>
            </a:r>
            <a:endParaRPr lang="en-GB" b="1" dirty="0"/>
          </a:p>
        </p:txBody>
      </p:sp>
      <p:pic>
        <p:nvPicPr>
          <p:cNvPr id="8" name="Picture Placeholder 7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FD14B54B-781B-6F25-4F36-B15FA1D7D487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3" b="17647"/>
          <a:stretch>
            <a:fillRect/>
          </a:stretch>
        </p:blipFill>
        <p:spPr>
          <a:xfrm>
            <a:off x="3017520" y="3657600"/>
            <a:ext cx="6583680" cy="2377440"/>
          </a:xfrm>
        </p:spPr>
      </p:pic>
    </p:spTree>
    <p:extLst>
      <p:ext uri="{BB962C8B-B14F-4D97-AF65-F5344CB8AC3E}">
        <p14:creationId xmlns:p14="http://schemas.microsoft.com/office/powerpoint/2010/main" val="230273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CBCD-A293-0699-C222-F233F230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conditionals?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A01FD-5AD2-E2FB-0F49-51FA85186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Conditional statements let your program make choices.</a:t>
            </a:r>
          </a:p>
          <a:p>
            <a:r>
              <a:rPr lang="en-US" sz="2400" dirty="0"/>
              <a:t>Control the ‘flow’ of your code.</a:t>
            </a:r>
            <a:endParaRPr lang="en-GB" sz="2400" dirty="0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245B289C-478B-1AB6-41C3-EEFAB388A0B6}"/>
              </a:ext>
            </a:extLst>
          </p:cNvPr>
          <p:cNvSpPr/>
          <p:nvPr/>
        </p:nvSpPr>
        <p:spPr>
          <a:xfrm>
            <a:off x="4935793" y="2673145"/>
            <a:ext cx="2320414" cy="1511710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Condition</a:t>
            </a:r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ADD43-7A25-ABA2-824F-8BE0A5DB49BF}"/>
              </a:ext>
            </a:extLst>
          </p:cNvPr>
          <p:cNvSpPr/>
          <p:nvPr/>
        </p:nvSpPr>
        <p:spPr>
          <a:xfrm>
            <a:off x="2871019" y="4850354"/>
            <a:ext cx="1966452" cy="1049001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B9847-5C49-A019-61E6-E65618B6DE9F}"/>
              </a:ext>
            </a:extLst>
          </p:cNvPr>
          <p:cNvSpPr/>
          <p:nvPr/>
        </p:nvSpPr>
        <p:spPr>
          <a:xfrm>
            <a:off x="7354531" y="4850353"/>
            <a:ext cx="1966452" cy="1049001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 </a:t>
            </a:r>
            <a:r>
              <a:rPr lang="en-US" u="sng" dirty="0"/>
              <a:t>else</a:t>
            </a:r>
            <a:endParaRPr lang="en-GB" u="sng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478A6DC-1EB7-736A-123F-B0A93407F0D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4642374" y="3396727"/>
            <a:ext cx="665499" cy="2241755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631C9A-5013-5A96-D895-BBD1EA723A11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6884129" y="3396725"/>
            <a:ext cx="665498" cy="2241757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84D711-97D7-33BD-3DFF-2E6A673D7104}"/>
              </a:ext>
            </a:extLst>
          </p:cNvPr>
          <p:cNvSpPr txBox="1"/>
          <p:nvPr/>
        </p:nvSpPr>
        <p:spPr>
          <a:xfrm>
            <a:off x="4449097" y="4223843"/>
            <a:ext cx="105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D33A3-9D9F-CF0F-AD40-5C38C1C3D842}"/>
              </a:ext>
            </a:extLst>
          </p:cNvPr>
          <p:cNvSpPr txBox="1"/>
          <p:nvPr/>
        </p:nvSpPr>
        <p:spPr>
          <a:xfrm>
            <a:off x="6730181" y="4223843"/>
            <a:ext cx="105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4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B0680-98B6-E855-5193-E35DFA3C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A6D1-F75F-87D1-344C-9A110369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if-else</a:t>
            </a:r>
            <a:r>
              <a:rPr lang="en-US" dirty="0"/>
              <a:t> statement in Python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4E811-035A-3551-DC88-E56AD35D2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For binary decisions i.e., either </a:t>
            </a:r>
            <a:r>
              <a:rPr lang="en-US" sz="2400" i="1" dirty="0"/>
              <a:t>this </a:t>
            </a:r>
            <a:r>
              <a:rPr lang="en-US" sz="2400" dirty="0"/>
              <a:t>or</a:t>
            </a:r>
            <a:r>
              <a:rPr lang="en-US" sz="2400" i="1" dirty="0"/>
              <a:t> that</a:t>
            </a:r>
          </a:p>
          <a:p>
            <a:pPr marL="0" indent="0">
              <a:buNone/>
            </a:pPr>
            <a:endParaRPr lang="en-GB" sz="2400" i="1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07B856E1-F886-112F-07D1-1DDF4C58DA4B}"/>
              </a:ext>
            </a:extLst>
          </p:cNvPr>
          <p:cNvSpPr/>
          <p:nvPr/>
        </p:nvSpPr>
        <p:spPr>
          <a:xfrm>
            <a:off x="4935793" y="2673145"/>
            <a:ext cx="2320414" cy="1511710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Condition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336C79-14DE-E045-A9E7-24F809645EB2}"/>
              </a:ext>
            </a:extLst>
          </p:cNvPr>
          <p:cNvSpPr/>
          <p:nvPr/>
        </p:nvSpPr>
        <p:spPr>
          <a:xfrm>
            <a:off x="2871019" y="4850354"/>
            <a:ext cx="1966452" cy="1049001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17EBB-38C8-2539-C760-14C327B184E1}"/>
              </a:ext>
            </a:extLst>
          </p:cNvPr>
          <p:cNvSpPr/>
          <p:nvPr/>
        </p:nvSpPr>
        <p:spPr>
          <a:xfrm>
            <a:off x="7354531" y="4850353"/>
            <a:ext cx="1966452" cy="1049001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 </a:t>
            </a:r>
            <a:r>
              <a:rPr lang="en-US" u="sng" dirty="0"/>
              <a:t>else</a:t>
            </a:r>
            <a:endParaRPr lang="en-GB" u="sng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52D0453-D574-98FE-FD10-F90966C1DD17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5400000">
            <a:off x="4642374" y="3396727"/>
            <a:ext cx="665499" cy="2241755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1057B4E-35EC-791B-5569-2DA55FB70EC2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16200000" flipH="1">
            <a:off x="6884129" y="3396725"/>
            <a:ext cx="665498" cy="2241757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5E0604-7174-C3EE-E42A-30B5EDE3B9F2}"/>
              </a:ext>
            </a:extLst>
          </p:cNvPr>
          <p:cNvSpPr txBox="1"/>
          <p:nvPr/>
        </p:nvSpPr>
        <p:spPr>
          <a:xfrm>
            <a:off x="4449097" y="4223843"/>
            <a:ext cx="105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59F03-6B4C-53A7-270D-3397E3CFFCF3}"/>
              </a:ext>
            </a:extLst>
          </p:cNvPr>
          <p:cNvSpPr txBox="1"/>
          <p:nvPr/>
        </p:nvSpPr>
        <p:spPr>
          <a:xfrm>
            <a:off x="6730181" y="4223843"/>
            <a:ext cx="105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7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A77ED-70F7-5E0A-837E-EA83074B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3F5B-ABE8-DB71-D061-CFB2FA0C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if-else</a:t>
            </a:r>
            <a:r>
              <a:rPr lang="en-US" dirty="0"/>
              <a:t> statement in Python: Syntax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F5399-74E1-987C-C0CF-8AA73F61C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if &lt;CONDITION&gt;:</a:t>
            </a:r>
          </a:p>
          <a:p>
            <a:pPr marL="0" indent="0">
              <a:buNone/>
            </a:pPr>
            <a:r>
              <a:rPr lang="en-US" sz="2400" dirty="0"/>
              <a:t>		# This code runs if condition is True</a:t>
            </a:r>
          </a:p>
          <a:p>
            <a:pPr marL="0" indent="0">
              <a:buNone/>
            </a:pPr>
            <a:r>
              <a:rPr lang="en-US" sz="2400" dirty="0"/>
              <a:t>	else:</a:t>
            </a:r>
          </a:p>
          <a:p>
            <a:pPr marL="0" indent="0">
              <a:buNone/>
            </a:pPr>
            <a:r>
              <a:rPr lang="en-US" sz="2400" dirty="0"/>
              <a:t>		# This code runs if condition is False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Note:</a:t>
            </a:r>
            <a:r>
              <a:rPr lang="en-US" sz="2400" b="1" dirty="0"/>
              <a:t> </a:t>
            </a:r>
            <a:r>
              <a:rPr lang="en-US" sz="2400" dirty="0"/>
              <a:t>Indentation is crucial!!!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9508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3BBBB-1744-B666-A665-1E7F1723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7715-8D9F-DC0A-209F-6C3FA6CD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if-else</a:t>
            </a:r>
            <a:r>
              <a:rPr lang="en-US" dirty="0"/>
              <a:t> statement in Python: Example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04096-1449-9955-23A3-4DD75943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if score &gt;= 90.0:</a:t>
            </a:r>
          </a:p>
          <a:p>
            <a:pPr marL="0" indent="0">
              <a:buNone/>
            </a:pPr>
            <a:r>
              <a:rPr lang="en-US" sz="2400" dirty="0"/>
              <a:t>		print(‘Student has scored A1!’)</a:t>
            </a:r>
          </a:p>
          <a:p>
            <a:pPr marL="0" indent="0">
              <a:buNone/>
            </a:pPr>
            <a:r>
              <a:rPr lang="en-US" sz="2400" dirty="0"/>
              <a:t>	else:</a:t>
            </a:r>
          </a:p>
          <a:p>
            <a:pPr marL="0" indent="0">
              <a:buNone/>
            </a:pPr>
            <a:r>
              <a:rPr lang="en-US" sz="2400" dirty="0"/>
              <a:t>		print(‘Student has scored a grade below A1.’)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17206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73A2-BB3B-600E-1F4A-F3B2B8FB7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3FBF-5BDC-E28B-E699-25B954D2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elif</a:t>
            </a:r>
            <a:r>
              <a:rPr lang="en-US" dirty="0"/>
              <a:t> statement in Python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D9B1F-31CD-972B-05ED-CDCCAB0D0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Short for “else if”.</a:t>
            </a:r>
          </a:p>
          <a:p>
            <a:r>
              <a:rPr lang="en-US" sz="2400" dirty="0"/>
              <a:t>Use to check for multiple conditions in sequence.</a:t>
            </a:r>
          </a:p>
          <a:p>
            <a:pPr marL="0" indent="0">
              <a:buNone/>
            </a:pPr>
            <a:endParaRPr lang="en-GB" sz="2400" i="1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A7B5E03E-02F1-F672-DA5F-A3FD15A64BAC}"/>
              </a:ext>
            </a:extLst>
          </p:cNvPr>
          <p:cNvSpPr/>
          <p:nvPr/>
        </p:nvSpPr>
        <p:spPr>
          <a:xfrm>
            <a:off x="3752844" y="2726161"/>
            <a:ext cx="1961396" cy="831588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Condition 1</a:t>
            </a:r>
            <a:endParaRPr lang="en-GB" sz="1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DE9BE-A0FF-04D8-BDF6-8CC2F221750A}"/>
              </a:ext>
            </a:extLst>
          </p:cNvPr>
          <p:cNvSpPr/>
          <p:nvPr/>
        </p:nvSpPr>
        <p:spPr>
          <a:xfrm>
            <a:off x="2604495" y="3950135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AF8C232-762E-341D-0979-A78CB86EE35E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844257" y="3060850"/>
            <a:ext cx="392386" cy="1386185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019C86F-68D1-6C67-1BE3-9F79D168D00F}"/>
              </a:ext>
            </a:extLst>
          </p:cNvPr>
          <p:cNvCxnSpPr>
            <a:cxnSpLocks/>
            <a:stCxn id="3" idx="2"/>
            <a:endCxn id="24" idx="0"/>
          </p:cNvCxnSpPr>
          <p:nvPr/>
        </p:nvCxnSpPr>
        <p:spPr>
          <a:xfrm rot="16200000" flipH="1">
            <a:off x="5421401" y="2869890"/>
            <a:ext cx="392386" cy="1768104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270CF4-DE40-977B-7D1D-0640AD550202}"/>
              </a:ext>
            </a:extLst>
          </p:cNvPr>
          <p:cNvSpPr txBox="1"/>
          <p:nvPr/>
        </p:nvSpPr>
        <p:spPr>
          <a:xfrm>
            <a:off x="3551928" y="3373083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D242B-1967-B577-064A-EA23E49EFD34}"/>
              </a:ext>
            </a:extLst>
          </p:cNvPr>
          <p:cNvSpPr txBox="1"/>
          <p:nvPr/>
        </p:nvSpPr>
        <p:spPr>
          <a:xfrm>
            <a:off x="5153157" y="3373083"/>
            <a:ext cx="73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B3090D9-C93E-DF11-1CE2-18413674DC83}"/>
              </a:ext>
            </a:extLst>
          </p:cNvPr>
          <p:cNvSpPr/>
          <p:nvPr/>
        </p:nvSpPr>
        <p:spPr>
          <a:xfrm>
            <a:off x="5520948" y="3950135"/>
            <a:ext cx="1961396" cy="831588"/>
          </a:xfrm>
          <a:prstGeom prst="diamond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Condition 2</a:t>
            </a:r>
            <a:endParaRPr lang="en-GB" sz="14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D17391-47FF-922B-4ADF-381D74B5EC54}"/>
              </a:ext>
            </a:extLst>
          </p:cNvPr>
          <p:cNvSpPr/>
          <p:nvPr/>
        </p:nvSpPr>
        <p:spPr>
          <a:xfrm>
            <a:off x="4313927" y="5104889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</a:t>
            </a:r>
            <a:endParaRPr lang="en-GB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0E2D571-7470-776A-F9C8-32DE8F361F43}"/>
              </a:ext>
            </a:extLst>
          </p:cNvPr>
          <p:cNvCxnSpPr>
            <a:stCxn id="24" idx="2"/>
            <a:endCxn id="27" idx="0"/>
          </p:cNvCxnSpPr>
          <p:nvPr/>
        </p:nvCxnSpPr>
        <p:spPr>
          <a:xfrm rot="5400000">
            <a:off x="5617635" y="4220878"/>
            <a:ext cx="323166" cy="1444857"/>
          </a:xfrm>
          <a:prstGeom prst="bentConnector3">
            <a:avLst/>
          </a:prstGeom>
          <a:ln>
            <a:solidFill>
              <a:srgbClr val="89C9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26BADC0-5EBE-7FDE-AACE-66A532FD8532}"/>
              </a:ext>
            </a:extLst>
          </p:cNvPr>
          <p:cNvSpPr txBox="1"/>
          <p:nvPr/>
        </p:nvSpPr>
        <p:spPr>
          <a:xfrm>
            <a:off x="5334001" y="4574003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True</a:t>
            </a:r>
            <a:endParaRPr lang="en-GB" b="1" dirty="0">
              <a:solidFill>
                <a:srgbClr val="005337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185A48-891F-05C4-2B6D-0E7089312644}"/>
              </a:ext>
            </a:extLst>
          </p:cNvPr>
          <p:cNvSpPr/>
          <p:nvPr/>
        </p:nvSpPr>
        <p:spPr>
          <a:xfrm>
            <a:off x="7242359" y="5104888"/>
            <a:ext cx="1485724" cy="577053"/>
          </a:xfrm>
          <a:prstGeom prst="rect">
            <a:avLst/>
          </a:prstGeom>
          <a:solidFill>
            <a:srgbClr val="0053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 else</a:t>
            </a:r>
            <a:endParaRPr lang="en-GB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E0E1AD2-2DC1-FABE-E738-A5D101EED427}"/>
              </a:ext>
            </a:extLst>
          </p:cNvPr>
          <p:cNvCxnSpPr>
            <a:stCxn id="24" idx="2"/>
            <a:endCxn id="31" idx="0"/>
          </p:cNvCxnSpPr>
          <p:nvPr/>
        </p:nvCxnSpPr>
        <p:spPr>
          <a:xfrm rot="16200000" flipH="1">
            <a:off x="7081851" y="4201517"/>
            <a:ext cx="323165" cy="1483575"/>
          </a:xfrm>
          <a:prstGeom prst="bentConnector3">
            <a:avLst/>
          </a:prstGeom>
          <a:ln w="19050" cap="flat" cmpd="sng" algn="ctr">
            <a:solidFill>
              <a:srgbClr val="89C94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B70D95-41A7-F24E-FE89-1B0F9C129FBF}"/>
              </a:ext>
            </a:extLst>
          </p:cNvPr>
          <p:cNvSpPr txBox="1"/>
          <p:nvPr/>
        </p:nvSpPr>
        <p:spPr>
          <a:xfrm>
            <a:off x="6875643" y="4587786"/>
            <a:ext cx="73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337"/>
                </a:solidFill>
              </a:rPr>
              <a:t>False</a:t>
            </a:r>
            <a:endParaRPr lang="en-GB" b="1" dirty="0">
              <a:solidFill>
                <a:srgbClr val="0053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3F5FF-A6CB-E5CE-42C0-3B041DDC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446E-1E6E-3B20-A4F4-8531BDB1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elif</a:t>
            </a:r>
            <a:r>
              <a:rPr lang="en-US" dirty="0"/>
              <a:t> statement in Python: Syntax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3B6DB-2B37-356B-4ED5-C4862B567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1288424" cy="4231672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if &lt;CONDITION_1&gt;:</a:t>
            </a:r>
          </a:p>
          <a:p>
            <a:pPr marL="0" indent="0">
              <a:buNone/>
            </a:pPr>
            <a:r>
              <a:rPr lang="en-US" sz="2400" dirty="0"/>
              <a:t>		# This code runs if condition 1 is True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&lt;CONDITION_2&gt;:</a:t>
            </a:r>
          </a:p>
          <a:p>
            <a:pPr marL="0" indent="0">
              <a:buNone/>
            </a:pPr>
            <a:r>
              <a:rPr lang="en-US" sz="2400" dirty="0"/>
              <a:t>		# This code runs if condition 1 is False but condition 2 is True</a:t>
            </a:r>
          </a:p>
          <a:p>
            <a:pPr marL="0" indent="0">
              <a:buNone/>
            </a:pPr>
            <a:r>
              <a:rPr lang="en-US" sz="2400" dirty="0"/>
              <a:t>	else:</a:t>
            </a:r>
          </a:p>
          <a:p>
            <a:pPr marL="0" indent="0">
              <a:buNone/>
            </a:pPr>
            <a:r>
              <a:rPr lang="en-US" sz="2400" dirty="0"/>
              <a:t>		# This code runs if all above conditions are false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36914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ABAE-C1B8-E28C-F8E8-6787E403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8CF6-B7C2-5EBD-13B4-1320F97F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elif</a:t>
            </a:r>
            <a:r>
              <a:rPr lang="en-US" i="1" dirty="0"/>
              <a:t> </a:t>
            </a:r>
            <a:r>
              <a:rPr lang="en-US" dirty="0"/>
              <a:t>ladder in Python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F3CDA-E3F6-4F41-A9F8-652E563B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1288424" cy="423167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	if &lt;CONDITION_1&gt;:</a:t>
            </a:r>
          </a:p>
          <a:p>
            <a:pPr marL="0" indent="0">
              <a:buNone/>
            </a:pPr>
            <a:r>
              <a:rPr lang="en-US" sz="2400" dirty="0"/>
              <a:t>		# This code runs if condition 1 is True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&lt;CONDITION_2&gt;:</a:t>
            </a:r>
          </a:p>
          <a:p>
            <a:pPr marL="0" indent="0">
              <a:buNone/>
            </a:pPr>
            <a:r>
              <a:rPr lang="en-US" sz="2400" dirty="0"/>
              <a:t>		# This code runs if condition 1 is False but condition 2 is True</a:t>
            </a: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b="1" dirty="0"/>
              <a:t>.</a:t>
            </a: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r>
              <a:rPr lang="en-US" sz="2400" b="1" dirty="0"/>
              <a:t>	.</a:t>
            </a: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r>
              <a:rPr lang="en-US" sz="2400" b="1" dirty="0"/>
              <a:t>	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&lt;</a:t>
            </a:r>
            <a:r>
              <a:rPr lang="en-US" sz="2400" dirty="0" err="1"/>
              <a:t>CONDITION_n</a:t>
            </a:r>
            <a:r>
              <a:rPr lang="en-US" sz="2400" dirty="0"/>
              <a:t>&gt;:</a:t>
            </a:r>
          </a:p>
          <a:p>
            <a:pPr marL="0" indent="0">
              <a:buNone/>
            </a:pPr>
            <a:r>
              <a:rPr lang="en-US" sz="2400" dirty="0"/>
              <a:t>		# This code runs if conditions 1 to n-1 is False but condition n is True</a:t>
            </a:r>
          </a:p>
          <a:p>
            <a:pPr marL="0" indent="0">
              <a:buNone/>
            </a:pPr>
            <a:r>
              <a:rPr lang="en-US" sz="2400" dirty="0"/>
              <a:t>	else:</a:t>
            </a:r>
          </a:p>
          <a:p>
            <a:pPr marL="0" indent="0">
              <a:buNone/>
            </a:pPr>
            <a:r>
              <a:rPr lang="en-US" sz="2400" dirty="0"/>
              <a:t>		# This code runs if all above conditions are false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426826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98CACFD25984398A1E03E9A9F7818" ma:contentTypeVersion="14" ma:contentTypeDescription="Create a new document." ma:contentTypeScope="" ma:versionID="7ef680fad016dbfc3624906ee74e8ced">
  <xsd:schema xmlns:xsd="http://www.w3.org/2001/XMLSchema" xmlns:xs="http://www.w3.org/2001/XMLSchema" xmlns:p="http://schemas.microsoft.com/office/2006/metadata/properties" xmlns:ns3="772dc9df-d182-4463-b1d4-6e316e0f4263" xmlns:ns4="22fcc637-067c-4a26-983e-dfd5d50d3741" targetNamespace="http://schemas.microsoft.com/office/2006/metadata/properties" ma:root="true" ma:fieldsID="25c818b3f63ad385747d217b9261d7e0" ns3:_="" ns4:_="">
    <xsd:import namespace="772dc9df-d182-4463-b1d4-6e316e0f4263"/>
    <xsd:import namespace="22fcc637-067c-4a26-983e-dfd5d50d37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dc9df-d182-4463-b1d4-6e316e0f42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cc637-067c-4a26-983e-dfd5d50d37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2dc9df-d182-4463-b1d4-6e316e0f4263" xsi:nil="true"/>
  </documentManagement>
</p:properties>
</file>

<file path=customXml/itemProps1.xml><?xml version="1.0" encoding="utf-8"?>
<ds:datastoreItem xmlns:ds="http://schemas.openxmlformats.org/officeDocument/2006/customXml" ds:itemID="{A6C3A909-D815-41B4-AE71-A3B1656A2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2dc9df-d182-4463-b1d4-6e316e0f4263"/>
    <ds:schemaRef ds:uri="22fcc637-067c-4a26-983e-dfd5d50d37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593FD0-DB79-4614-8357-97A0D15C5A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80FEBC-C3AB-4009-9C68-7318D2E093A0}">
  <ds:schemaRefs>
    <ds:schemaRef ds:uri="22fcc637-067c-4a26-983e-dfd5d50d3741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772dc9df-d182-4463-b1d4-6e316e0f426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0084b924-3ab4-4116-9251-9939f695e54c}" enabled="0" method="" siteId="{0084b924-3ab4-4116-9251-9939f695e54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6232</TotalTime>
  <Words>553</Words>
  <Application>Microsoft Office PowerPoint</Application>
  <PresentationFormat>Widescreen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Helvetica</vt:lpstr>
      <vt:lpstr>1_Office Theme</vt:lpstr>
      <vt:lpstr>Python - Conditionals</vt:lpstr>
      <vt:lpstr>Conditionals</vt:lpstr>
      <vt:lpstr>What are conditionals?</vt:lpstr>
      <vt:lpstr>The if-else statement in Python</vt:lpstr>
      <vt:lpstr>The if-else statement in Python: Syntax</vt:lpstr>
      <vt:lpstr>The if-else statement in Python: Example</vt:lpstr>
      <vt:lpstr>The elif statement in Python</vt:lpstr>
      <vt:lpstr>The elif statement in Python: Syntax</vt:lpstr>
      <vt:lpstr>The elif ladder in Python</vt:lpstr>
      <vt:lpstr>Remember: Conditions can be chained</vt:lpstr>
      <vt:lpstr>The match-case statement in Python</vt:lpstr>
      <vt:lpstr>The match-case statement in Python: Syntax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ULPG:Prince.Siddharth</dc:creator>
  <cp:lastModifiedBy>ULPG:Prince.Siddharth</cp:lastModifiedBy>
  <cp:revision>5</cp:revision>
  <dcterms:created xsi:type="dcterms:W3CDTF">2025-07-30T15:02:37Z</dcterms:created>
  <dcterms:modified xsi:type="dcterms:W3CDTF">2025-09-30T11:02:52Z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0x010100DA998CACFD25984398A1E03E9A9F7818</vt:lpwstr>
  </property>
</Properties>
</file>